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25"/>
  </p:notesMasterIdLst>
  <p:handoutMasterIdLst>
    <p:handoutMasterId r:id="rId26"/>
  </p:handoutMasterIdLst>
  <p:sldIdLst>
    <p:sldId id="256" r:id="rId3"/>
    <p:sldId id="305" r:id="rId4"/>
    <p:sldId id="377" r:id="rId5"/>
    <p:sldId id="388" r:id="rId6"/>
    <p:sldId id="366" r:id="rId7"/>
    <p:sldId id="378" r:id="rId8"/>
    <p:sldId id="364" r:id="rId9"/>
    <p:sldId id="380" r:id="rId10"/>
    <p:sldId id="381" r:id="rId11"/>
    <p:sldId id="382" r:id="rId12"/>
    <p:sldId id="383" r:id="rId13"/>
    <p:sldId id="385" r:id="rId14"/>
    <p:sldId id="379" r:id="rId15"/>
    <p:sldId id="384" r:id="rId16"/>
    <p:sldId id="367" r:id="rId17"/>
    <p:sldId id="369" r:id="rId18"/>
    <p:sldId id="370" r:id="rId19"/>
    <p:sldId id="371" r:id="rId20"/>
    <p:sldId id="372" r:id="rId21"/>
    <p:sldId id="337" r:id="rId22"/>
    <p:sldId id="363" r:id="rId23"/>
    <p:sldId id="3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7" autoAdjust="0"/>
    <p:restoredTop sz="73585" autoAdjust="0"/>
  </p:normalViewPr>
  <p:slideViewPr>
    <p:cSldViewPr snapToGrid="0">
      <p:cViewPr>
        <p:scale>
          <a:sx n="75" d="100"/>
          <a:sy n="75" d="100"/>
        </p:scale>
        <p:origin x="2178" y="300"/>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7/7/2014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7/7/2014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2406206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609600" y="2057401"/>
            <a:ext cx="109728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601299" y="1732832"/>
            <a:ext cx="456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5588000" y="1723136"/>
            <a:ext cx="5903384"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4064002"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6805086"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9448801" y="5108268"/>
            <a:ext cx="19304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450495" y="6171540"/>
            <a:ext cx="2127605"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92564" y="1657350"/>
            <a:ext cx="5588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6400800" y="2110266"/>
            <a:ext cx="51816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450495" y="6171540"/>
            <a:ext cx="2127605"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35031" y="206519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892367"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4546724"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6201081"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7855439"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9512099" y="2058004"/>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2106757"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3761115"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5415472"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7069829"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8724188" y="309785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938733"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459309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6247448"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7901807"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33503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9512099"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450495" y="6171540"/>
            <a:ext cx="2127605"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3287432"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6231964"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9176495"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00851"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3445383"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6389915"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9334446"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961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4337049"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83312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4590249"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85844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349829" y="30186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553643" y="1219199"/>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3277488"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3481301"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6169179"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6372992"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9092133"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9295947"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349829" y="5410199"/>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553643" y="3610702"/>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3277488"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3481301"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6169179"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6372992"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9092133"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9295947"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450495" y="6171540"/>
            <a:ext cx="2127605"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796373" y="32472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1000187" y="1580400"/>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796373" y="56388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1000187" y="3963112"/>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3917171" y="1676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3917171" y="3962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4834467" y="2673350"/>
            <a:ext cx="2520951"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7/7/2014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7/7/2014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7/7/2014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7/7/2014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7/7/2014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7/7/2014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7/7/2014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7/7/2014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7/7/2014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7/7/2014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7/7/2014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450495" y="6171540"/>
            <a:ext cx="2127605"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 y="2133600"/>
            <a:ext cx="109728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9492" y="1981200"/>
            <a:ext cx="8094608"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630691" y="1981200"/>
            <a:ext cx="3308707"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4680155" y="2195053"/>
            <a:ext cx="6089444"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1" y="1828800"/>
            <a:ext cx="382499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1200" y="3500438"/>
            <a:ext cx="1358291"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609600" y="1886314"/>
            <a:ext cx="4572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8044233" y="2207665"/>
            <a:ext cx="2966339"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916985" y="3819526"/>
            <a:ext cx="1098551"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450495" y="6171540"/>
            <a:ext cx="2127605"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689600" y="1600200"/>
            <a:ext cx="53848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624939" y="1962514"/>
            <a:ext cx="4228859"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7402423"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4978400"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9826445" y="4662584"/>
            <a:ext cx="19304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450495" y="6171540"/>
            <a:ext cx="2127605"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1918214"/>
            <a:ext cx="4092755"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4978400" y="1905000"/>
            <a:ext cx="6604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609600" y="1828800"/>
            <a:ext cx="109728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7/7/2014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7/7/2014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610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8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1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05201" y="1403226"/>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3995670" y="3959883"/>
            <a:ext cx="3151547" cy="971875"/>
          </a:xfrm>
        </p:spPr>
        <p:txBody>
          <a:bodyPr>
            <a:noAutofit/>
          </a:bodyPr>
          <a:lstStyle/>
          <a:p>
            <a:pPr marL="0" indent="0" algn="ctr">
              <a:buNone/>
            </a:pPr>
            <a:r>
              <a:rPr lang="en-US" sz="2800" dirty="0">
                <a:solidFill>
                  <a:schemeClr val="accent4"/>
                </a:solidFill>
                <a:latin typeface="+mj-lt"/>
              </a:rPr>
              <a:t>secrets,</a:t>
            </a:r>
            <a:br>
              <a:rPr lang="en-US" sz="2800" dirty="0">
                <a:solidFill>
                  <a:schemeClr val="accent4"/>
                </a:solidFill>
                <a:latin typeface="+mj-lt"/>
              </a:rPr>
            </a:br>
            <a:r>
              <a:rPr lang="en-US" sz="2800" dirty="0">
                <a:solidFill>
                  <a:schemeClr val="accent4"/>
                </a:solidFill>
                <a:latin typeface="+mj-lt"/>
              </a:rPr>
              <a:t>exposed!</a:t>
            </a:r>
            <a:endParaRPr lang="en-US" sz="2800" dirty="0">
              <a:solidFill>
                <a:schemeClr val="accent4"/>
              </a:solidFill>
              <a:latin typeface="+mj-lt"/>
            </a:endParaRPr>
          </a:p>
        </p:txBody>
      </p:sp>
      <p:sp>
        <p:nvSpPr>
          <p:cNvPr id="4" name="Title 3"/>
          <p:cNvSpPr>
            <a:spLocks noGrp="1"/>
          </p:cNvSpPr>
          <p:nvPr>
            <p:ph type="title" idx="4294967295"/>
          </p:nvPr>
        </p:nvSpPr>
        <p:spPr>
          <a:xfrm>
            <a:off x="4000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2887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33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26946"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18702" y="2613152"/>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7801" y="4398641"/>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82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23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8187"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76573"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89978" y="3103199"/>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52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61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5200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48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475"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7824" y="129605"/>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36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88402"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2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68589" y="3309495"/>
            <a:ext cx="468230" cy="75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914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1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64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717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0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18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908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6139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6478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3545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945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805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727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endParaRPr lang="en-US" dirty="0"/>
          </a:p>
        </p:txBody>
      </p:sp>
      <p:sp>
        <p:nvSpPr>
          <p:cNvPr id="50" name="Rounded Rectangle 49"/>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cxnSp>
        <p:nvCxnSpPr>
          <p:cNvPr id="51" name="Straight Connector 50"/>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051777" y="1879681"/>
            <a:ext cx="1257300" cy="977433"/>
            <a:chOff x="1219200" y="1879680"/>
            <a:chExt cx="1257300" cy="977433"/>
          </a:xfrm>
        </p:grpSpPr>
        <p:sp>
          <p:nvSpPr>
            <p:cNvPr id="54" name="TextBox 5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55" name="Rectangle 5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endParaRPr lang="en-US" sz="1200" dirty="0">
                <a:solidFill>
                  <a:schemeClr val="accent4"/>
                </a:solidFill>
              </a:endParaRPr>
            </a:p>
          </p:txBody>
        </p:sp>
      </p:grpSp>
      <p:grpSp>
        <p:nvGrpSpPr>
          <p:cNvPr id="68" name="Group 67"/>
          <p:cNvGrpSpPr/>
          <p:nvPr/>
        </p:nvGrpSpPr>
        <p:grpSpPr>
          <a:xfrm>
            <a:off x="4726393" y="1879681"/>
            <a:ext cx="1257300" cy="977433"/>
            <a:chOff x="3429000" y="1879680"/>
            <a:chExt cx="1257300" cy="977433"/>
          </a:xfrm>
        </p:grpSpPr>
        <p:sp>
          <p:nvSpPr>
            <p:cNvPr id="70" name="TextBox 69"/>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endParaRPr lang="en-US" sz="2000" dirty="0">
                <a:solidFill>
                  <a:schemeClr val="tx2"/>
                </a:solidFill>
                <a:latin typeface="+mj-lt"/>
              </a:endParaRPr>
            </a:p>
          </p:txBody>
        </p:sp>
        <p:sp>
          <p:nvSpPr>
            <p:cNvPr id="71" name="Rectangle 70"/>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endParaRPr lang="en-US" sz="1200" dirty="0">
                <a:solidFill>
                  <a:schemeClr val="accent4"/>
                </a:solidFill>
              </a:endParaRPr>
            </a:p>
          </p:txBody>
        </p:sp>
      </p:grpSp>
      <p:grpSp>
        <p:nvGrpSpPr>
          <p:cNvPr id="72" name="Group 71"/>
          <p:cNvGrpSpPr/>
          <p:nvPr/>
        </p:nvGrpSpPr>
        <p:grpSpPr>
          <a:xfrm>
            <a:off x="7630575" y="1879681"/>
            <a:ext cx="1257300" cy="977433"/>
            <a:chOff x="5576984" y="1879680"/>
            <a:chExt cx="1257300" cy="977433"/>
          </a:xfrm>
        </p:grpSpPr>
        <p:sp>
          <p:nvSpPr>
            <p:cNvPr id="73" name="TextBox 72"/>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endParaRPr lang="en-US" sz="2000" dirty="0">
                <a:solidFill>
                  <a:schemeClr val="accent5"/>
                </a:solidFill>
                <a:latin typeface="+mj-lt"/>
              </a:endParaRPr>
            </a:p>
          </p:txBody>
        </p:sp>
        <p:sp>
          <p:nvSpPr>
            <p:cNvPr id="74" name="Rectangle 73"/>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endParaRPr lang="en-US" sz="1200" dirty="0">
                <a:solidFill>
                  <a:schemeClr val="accent4"/>
                </a:solidFill>
              </a:endParaRPr>
            </a:p>
          </p:txBody>
        </p:sp>
      </p:grpSp>
      <p:grpSp>
        <p:nvGrpSpPr>
          <p:cNvPr id="81" name="Group 80"/>
          <p:cNvGrpSpPr/>
          <p:nvPr/>
        </p:nvGrpSpPr>
        <p:grpSpPr>
          <a:xfrm>
            <a:off x="10580612" y="4433488"/>
            <a:ext cx="1045066" cy="587340"/>
            <a:chOff x="7855770" y="4781490"/>
            <a:chExt cx="1045066" cy="587340"/>
          </a:xfrm>
        </p:grpSpPr>
        <p:sp>
          <p:nvSpPr>
            <p:cNvPr id="82" name="TextBox 81"/>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endParaRPr lang="en-US" sz="2000" dirty="0">
                <a:solidFill>
                  <a:schemeClr val="tx2"/>
                </a:solidFill>
                <a:latin typeface="+mj-lt"/>
              </a:endParaRPr>
            </a:p>
          </p:txBody>
        </p:sp>
        <p:sp>
          <p:nvSpPr>
            <p:cNvPr id="83" name="Rectangle 82"/>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87" name="Group 86"/>
          <p:cNvGrpSpPr/>
          <p:nvPr/>
        </p:nvGrpSpPr>
        <p:grpSpPr>
          <a:xfrm>
            <a:off x="10072992" y="1879681"/>
            <a:ext cx="1384946" cy="1162099"/>
            <a:chOff x="7477114" y="1879680"/>
            <a:chExt cx="1384946" cy="1162099"/>
          </a:xfrm>
        </p:grpSpPr>
        <p:sp>
          <p:nvSpPr>
            <p:cNvPr id="88" name="TextBox 87"/>
            <p:cNvSpPr txBox="1"/>
            <p:nvPr/>
          </p:nvSpPr>
          <p:spPr>
            <a:xfrm>
              <a:off x="7477114" y="1879680"/>
              <a:ext cx="779381" cy="400110"/>
            </a:xfrm>
            <a:prstGeom prst="rect">
              <a:avLst/>
            </a:prstGeom>
            <a:noFill/>
          </p:spPr>
          <p:txBody>
            <a:bodyPr wrap="none" rtlCol="0">
              <a:spAutoFit/>
            </a:bodyPr>
            <a:lstStyle/>
            <a:p>
              <a:r>
                <a:rPr lang="en-US" sz="2000" dirty="0">
                  <a:latin typeface="+mj-lt"/>
                </a:rPr>
                <a:t>Post</a:t>
              </a:r>
              <a:endParaRPr lang="en-US" sz="2000" dirty="0">
                <a:latin typeface="+mj-lt"/>
              </a:endParaRPr>
            </a:p>
          </p:txBody>
        </p:sp>
        <p:sp>
          <p:nvSpPr>
            <p:cNvPr id="90" name="Rectangle 89"/>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endParaRPr lang="en-US" sz="1200" dirty="0">
                <a:solidFill>
                  <a:schemeClr val="accent4"/>
                </a:solidFill>
              </a:endParaRPr>
            </a:p>
          </p:txBody>
        </p:sp>
      </p:grpSp>
      <p:sp>
        <p:nvSpPr>
          <p:cNvPr id="91" name="Oval 9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a:stCxn id="9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7" idx="4"/>
            <a:endCxn id="93"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1" idx="4"/>
            <a:endCxn id="9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25" idx="4"/>
            <a:endCxn id="97"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8" idx="4"/>
            <a:endCxn id="123"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15" idx="0"/>
            <a:endCxn id="5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17" idx="0"/>
            <a:endCxn id="70"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21" idx="0"/>
            <a:endCxn id="73"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25" idx="0"/>
            <a:endCxn id="88"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23" idx="4"/>
            <a:endCxn id="82"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3964393" y="2585411"/>
            <a:ext cx="540000" cy="540000"/>
            <a:chOff x="2667000" y="2585411"/>
            <a:chExt cx="540000" cy="540000"/>
          </a:xfrm>
        </p:grpSpPr>
        <p:sp>
          <p:nvSpPr>
            <p:cNvPr id="117" name="Oval 11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21" name="Oval 120"/>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9405878" y="2576205"/>
            <a:ext cx="540000" cy="549207"/>
            <a:chOff x="6810000" y="2576204"/>
            <a:chExt cx="540000" cy="549207"/>
          </a:xfrm>
        </p:grpSpPr>
        <p:sp>
          <p:nvSpPr>
            <p:cNvPr id="125" name="Oval 124"/>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127"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132"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endParaRPr lang="en-US" dirty="0"/>
          </a:p>
        </p:txBody>
      </p:sp>
      <p:cxnSp>
        <p:nvCxnSpPr>
          <p:cNvPr id="5" name="Straight Connector 4"/>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051777" y="1879681"/>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endParaRPr lang="en-US" sz="1200" dirty="0">
                <a:solidFill>
                  <a:schemeClr val="accent4"/>
                </a:solidFill>
              </a:endParaRPr>
            </a:p>
          </p:txBody>
        </p:sp>
      </p:grpSp>
      <p:grpSp>
        <p:nvGrpSpPr>
          <p:cNvPr id="25" name="Group 24"/>
          <p:cNvGrpSpPr/>
          <p:nvPr/>
        </p:nvGrpSpPr>
        <p:grpSpPr>
          <a:xfrm>
            <a:off x="1228545"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SCM_REPOSITORY_PATH</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r>
                <a:rPr lang="en-US" sz="1100" dirty="0">
                  <a:solidFill>
                    <a:schemeClr val="bg1"/>
                  </a:solidFill>
                  <a:latin typeface="Consolas" panose="020B0609020204030204" pitchFamily="49" charset="0"/>
                  <a:cs typeface="Consolas" panose="020B0609020204030204" pitchFamily="49" charset="0"/>
                </a:rPr>
                <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SCM_TARGET_PATH</a:t>
              </a:r>
            </a:p>
            <a:p>
              <a:r>
                <a:rPr lang="en-US" sz="1100" dirty="0">
                  <a:solidFill>
                    <a:schemeClr val="bg1"/>
                  </a:solidFill>
                  <a:latin typeface="Consolas" panose="020B0609020204030204" pitchFamily="49" charset="0"/>
                  <a:cs typeface="Consolas" panose="020B0609020204030204" pitchFamily="49" charset="0"/>
                </a:rPr>
                <a:t>PROJECT</a:t>
              </a:r>
            </a:p>
            <a:p>
              <a:r>
                <a:rPr lang="en-US" sz="1100" dirty="0">
                  <a:solidFill>
                    <a:schemeClr val="bg1"/>
                  </a:solidFill>
                  <a:latin typeface="Consolas" panose="020B0609020204030204" pitchFamily="49" charset="0"/>
                  <a:cs typeface="Consolas" panose="020B0609020204030204" pitchFamily="49" charset="0"/>
                </a:rPr>
                <a:t>...</a:t>
              </a:r>
              <a:endParaRPr lang="en-US" sz="1100" dirty="0">
                <a:solidFill>
                  <a:schemeClr val="bg1"/>
                </a:solidFill>
                <a:latin typeface="Consolas" panose="020B0609020204030204" pitchFamily="49" charset="0"/>
                <a:cs typeface="Consolas" panose="020B0609020204030204" pitchFamily="49" charset="0"/>
              </a:endParaRPr>
            </a:p>
          </p:txBody>
        </p:sp>
      </p:grpSp>
      <p:grpSp>
        <p:nvGrpSpPr>
          <p:cNvPr id="35" name="Group 34"/>
          <p:cNvGrpSpPr/>
          <p:nvPr/>
        </p:nvGrpSpPr>
        <p:grpSpPr>
          <a:xfrm>
            <a:off x="4726393" y="1879681"/>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7630575" y="1879681"/>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endParaRPr lang="en-US" sz="1200" dirty="0">
                <a:solidFill>
                  <a:schemeClr val="accent4"/>
                </a:solidFill>
              </a:endParaRPr>
            </a:p>
          </p:txBody>
        </p:sp>
      </p:grpSp>
      <p:grpSp>
        <p:nvGrpSpPr>
          <p:cNvPr id="44" name="Group 43"/>
          <p:cNvGrpSpPr/>
          <p:nvPr/>
        </p:nvGrpSpPr>
        <p:grpSpPr>
          <a:xfrm>
            <a:off x="3861773"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a:solidFill>
                    <a:schemeClr val="accent1"/>
                  </a:solidFill>
                  <a:latin typeface="+mj-lt"/>
                </a:rPr>
                <a:t>.</a:t>
              </a:r>
              <a:r>
                <a:rPr lang="en-US" sz="2000" dirty="0" err="1">
                  <a:solidFill>
                    <a:schemeClr val="accent1"/>
                  </a:solidFill>
                  <a:latin typeface="+mj-lt"/>
                </a:rPr>
                <a:t>i</a:t>
              </a:r>
              <a:r>
                <a:rPr lang="en-US" sz="2000" dirty="0" err="1">
                  <a:solidFill>
                    <a:schemeClr val="accent1"/>
                  </a:solidFill>
                  <a:latin typeface="+mj-lt"/>
                </a:rPr>
                <a:t>ni</a:t>
              </a:r>
              <a:r>
                <a:rPr lang="en-US" sz="2000" dirty="0">
                  <a:solidFill>
                    <a:schemeClr val="accent1"/>
                  </a:solidFill>
                  <a:latin typeface="+mj-lt"/>
                </a:rPr>
                <a:t> File</a:t>
              </a:r>
              <a:endParaRPr lang="en-US" sz="2000" dirty="0">
                <a:solidFill>
                  <a:schemeClr val="accent1"/>
                </a:solidFill>
                <a:latin typeface="+mj-lt"/>
              </a:endParaRP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a:solidFill>
                    <a:schemeClr val="accent4"/>
                  </a:solidFill>
                  <a:latin typeface="Consolas" panose="020B0609020204030204" pitchFamily="49" charset="0"/>
                  <a:cs typeface="Consolas" panose="020B0609020204030204" pitchFamily="49" charset="0"/>
                </a:rPr>
                <a:t>SCM_POST_DEPLOYMENT_ACTIONS_PATH</a:t>
              </a:r>
              <a:endParaRPr lang="en-US" sz="1100" dirty="0">
                <a:solidFill>
                  <a:schemeClr val="accent4"/>
                </a:solidFill>
                <a:latin typeface="Consolas" panose="020B0609020204030204" pitchFamily="49" charset="0"/>
                <a:cs typeface="Consolas" panose="020B0609020204030204" pitchFamily="49" charset="0"/>
              </a:endParaRPr>
            </a:p>
            <a:p>
              <a:r>
                <a:rPr lang="en-US" sz="1100" dirty="0">
                  <a:solidFill>
                    <a:schemeClr val="accent4"/>
                  </a:solidFill>
                  <a:latin typeface="Consolas" panose="020B0609020204030204" pitchFamily="49" charset="0"/>
                  <a:cs typeface="Consolas" panose="020B0609020204030204" pitchFamily="49" charset="0"/>
                </a:rPr>
                <a:t>DIAGNOSTICS</a:t>
              </a:r>
              <a:r>
                <a:rPr lang="en-US" sz="1100" dirty="0">
                  <a:solidFill>
                    <a:schemeClr val="accent4"/>
                  </a:solidFill>
                  <a:latin typeface="Consolas" panose="020B0609020204030204" pitchFamily="49" charset="0"/>
                  <a:cs typeface="Consolas" panose="020B0609020204030204" pitchFamily="49" charset="0"/>
                </a:rPr>
                <a:t>_*</a:t>
              </a:r>
            </a:p>
            <a:p>
              <a:r>
                <a:rPr lang="en-US" sz="1100" dirty="0">
                  <a:solidFill>
                    <a:schemeClr val="accent4"/>
                  </a:solidFill>
                  <a:latin typeface="Consolas" panose="020B0609020204030204" pitchFamily="49" charset="0"/>
                  <a:cs typeface="Consolas" panose="020B0609020204030204" pitchFamily="49" charset="0"/>
                </a:rPr>
                <a: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56" name="Group 55"/>
          <p:cNvGrpSpPr/>
          <p:nvPr/>
        </p:nvGrpSpPr>
        <p:grpSpPr>
          <a:xfrm>
            <a:off x="10580612"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endParaRPr lang="en-US" sz="2000" dirty="0">
                <a:solidFill>
                  <a:schemeClr val="tx2"/>
                </a:solidFill>
                <a:latin typeface="+mj-lt"/>
              </a:endParaRP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6804660" y="4423351"/>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a:solidFill>
                    <a:schemeClr val="accent6"/>
                  </a:solidFill>
                  <a:latin typeface="+mj-lt"/>
                </a:rPr>
                <a:t>.</a:t>
              </a:r>
              <a:r>
                <a:rPr lang="en-US" sz="2000" dirty="0" err="1">
                  <a:solidFill>
                    <a:schemeClr val="accent6"/>
                  </a:solidFill>
                  <a:latin typeface="+mj-lt"/>
                </a:rPr>
                <a:t>cmd</a:t>
              </a:r>
              <a:r>
                <a:rPr lang="en-US" sz="2000" dirty="0">
                  <a:solidFill>
                    <a:schemeClr val="accent6"/>
                  </a:solidFill>
                  <a:latin typeface="+mj-lt"/>
                </a:rPr>
                <a:t> File</a:t>
              </a:r>
              <a:endParaRPr lang="en-US" sz="2000" dirty="0">
                <a:solidFill>
                  <a:schemeClr val="accent6"/>
                </a:solidFill>
                <a:latin typeface="+mj-lt"/>
              </a:endParaRP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10072992" y="1879681"/>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a:latin typeface="+mj-lt"/>
                </a:rPr>
                <a:t>Post</a:t>
              </a:r>
              <a:endParaRPr lang="en-US" sz="2000" dirty="0">
                <a:latin typeface="+mj-lt"/>
              </a:endParaRPr>
            </a:p>
          </p:txBody>
        </p:sp>
        <p:sp>
          <p:nvSpPr>
            <p:cNvPr id="33" name="Rectangle 32"/>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endParaRPr lang="en-US" sz="1200" dirty="0">
                <a:solidFill>
                  <a:schemeClr val="accent4"/>
                </a:solidFill>
              </a:endParaRPr>
            </a:p>
          </p:txBody>
        </p:sp>
      </p:grpSp>
      <p:sp>
        <p:nvSpPr>
          <p:cNvPr id="7" name="Oval 6"/>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0210"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82818"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49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930210" y="3629562"/>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p:cNvCxnSpPr>
          <p:nvPr/>
        </p:nvCxnSpPr>
        <p:spPr>
          <a:xfrm>
            <a:off x="3572818" y="3629562"/>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10926" y="3618060"/>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986145" y="4353659"/>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21" idx="1"/>
          </p:cNvCxnSpPr>
          <p:nvPr/>
        </p:nvCxnSpPr>
        <p:spPr>
          <a:xfrm rot="16200000" flipH="1">
            <a:off x="3610392"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6540255"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964393"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660210"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02821"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69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405878" y="2576205"/>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379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405569"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r>
              <a:rPr lang="en-US" dirty="0"/>
              <a:t>*.scm</a:t>
            </a:r>
            <a:r>
              <a:rPr lang="en-US" dirty="0" smtClean="0"/>
              <a:t>.azurewebsites.net</a:t>
            </a:r>
            <a:endParaRPr lang="en-US" dirty="0"/>
          </a:p>
        </p:txBody>
      </p:sp>
      <p:grpSp>
        <p:nvGrpSpPr>
          <p:cNvPr id="15" name="Group 14"/>
          <p:cNvGrpSpPr/>
          <p:nvPr/>
        </p:nvGrpSpPr>
        <p:grpSpPr>
          <a:xfrm>
            <a:off x="9283644" y="1919738"/>
            <a:ext cx="1845185" cy="3367531"/>
            <a:chOff x="9283644" y="1919738"/>
            <a:chExt cx="1845185" cy="3367531"/>
          </a:xfrm>
        </p:grpSpPr>
        <p:grpSp>
          <p:nvGrpSpPr>
            <p:cNvPr id="14" name="Group 13"/>
            <p:cNvGrpSpPr/>
            <p:nvPr/>
          </p:nvGrpSpPr>
          <p:grpSpPr>
            <a:xfrm>
              <a:off x="9283644"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a:solidFill>
                      <a:schemeClr val="bg1"/>
                    </a:solidFill>
                    <a:latin typeface="+mj-lt"/>
                  </a:rPr>
                  <a:t>Extensions</a:t>
                </a:r>
                <a:endParaRPr lang="en-US" sz="2000" dirty="0">
                  <a:solidFill>
                    <a:schemeClr val="bg1"/>
                  </a:solidFill>
                  <a:latin typeface="+mj-lt"/>
                </a:endParaRP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9439922"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a:solidFill>
                      <a:schemeClr val="bg1"/>
                    </a:solidFill>
                    <a:latin typeface="FontAwesome" pitchFamily="2" charset="0"/>
                  </a:rPr>
                  <a:t></a:t>
                </a:r>
                <a:endParaRPr lang="en-US" sz="6600" dirty="0">
                  <a:solidFill>
                    <a:schemeClr val="bg1"/>
                  </a:solidFill>
                  <a:latin typeface="FontAwesome" pitchFamily="2" charset="0"/>
                </a:endParaRPr>
              </a:p>
            </p:txBody>
          </p:sp>
        </p:grpSp>
      </p:grpSp>
      <p:grpSp>
        <p:nvGrpSpPr>
          <p:cNvPr id="37" name="Group 36"/>
          <p:cNvGrpSpPr/>
          <p:nvPr/>
        </p:nvGrpSpPr>
        <p:grpSpPr>
          <a:xfrm>
            <a:off x="609350" y="1919738"/>
            <a:ext cx="1845185" cy="3367531"/>
            <a:chOff x="609350" y="1919738"/>
            <a:chExt cx="1845185" cy="3367531"/>
          </a:xfrm>
        </p:grpSpPr>
        <p:grpSp>
          <p:nvGrpSpPr>
            <p:cNvPr id="11" name="Group 10"/>
            <p:cNvGrpSpPr/>
            <p:nvPr/>
          </p:nvGrpSpPr>
          <p:grpSpPr>
            <a:xfrm>
              <a:off x="609350"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a:solidFill>
                      <a:schemeClr val="bg1"/>
                    </a:solidFill>
                    <a:latin typeface="+mj-lt"/>
                  </a:rPr>
                  <a:t>Environment</a:t>
                </a:r>
                <a:endParaRPr lang="en-US" sz="2000" dirty="0">
                  <a:solidFill>
                    <a:schemeClr val="bg1"/>
                  </a:solidFill>
                  <a:latin typeface="+mj-lt"/>
                </a:endParaRP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3" name="Group 2"/>
            <p:cNvGrpSpPr/>
            <p:nvPr/>
          </p:nvGrpSpPr>
          <p:grpSpPr>
            <a:xfrm>
              <a:off x="765628"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ru-RU" sz="6600" dirty="0">
                  <a:solidFill>
                    <a:schemeClr val="bg1"/>
                  </a:solidFill>
                </a:endParaRPr>
              </a:p>
            </p:txBody>
          </p:sp>
        </p:grpSp>
      </p:grpSp>
      <p:grpSp>
        <p:nvGrpSpPr>
          <p:cNvPr id="36" name="Group 35"/>
          <p:cNvGrpSpPr/>
          <p:nvPr/>
        </p:nvGrpSpPr>
        <p:grpSpPr>
          <a:xfrm>
            <a:off x="3500781" y="1919738"/>
            <a:ext cx="1845185" cy="3367531"/>
            <a:chOff x="4081353" y="1919738"/>
            <a:chExt cx="1845185" cy="3367531"/>
          </a:xfrm>
        </p:grpSpPr>
        <p:grpSp>
          <p:nvGrpSpPr>
            <p:cNvPr id="12" name="Group 11"/>
            <p:cNvGrpSpPr/>
            <p:nvPr/>
          </p:nvGrpSpPr>
          <p:grpSpPr>
            <a:xfrm>
              <a:off x="4081353"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a:solidFill>
                      <a:schemeClr val="bg1"/>
                    </a:solidFill>
                    <a:latin typeface="+mj-lt"/>
                  </a:rPr>
                  <a:t>Console</a:t>
                </a:r>
                <a:endParaRPr lang="en-US" sz="2000" dirty="0">
                  <a:solidFill>
                    <a:schemeClr val="bg1"/>
                  </a:solidFill>
                  <a:latin typeface="+mj-lt"/>
                </a:endParaRP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a:solidFill>
                      <a:schemeClr val="accent4"/>
                    </a:solidFill>
                  </a:rPr>
                  <a:t>Cmd.exe and PowerShell console on the remote machine.</a:t>
                </a:r>
                <a:endParaRPr lang="en-US" sz="1600" dirty="0">
                  <a:solidFill>
                    <a:schemeClr val="accent4"/>
                  </a:solidFill>
                  <a:latin typeface="+mj-lt"/>
                </a:endParaRPr>
              </a:p>
            </p:txBody>
          </p:sp>
        </p:grpSp>
        <p:grpSp>
          <p:nvGrpSpPr>
            <p:cNvPr id="4" name="Group 3"/>
            <p:cNvGrpSpPr/>
            <p:nvPr/>
          </p:nvGrpSpPr>
          <p:grpSpPr>
            <a:xfrm>
              <a:off x="4237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en-US" sz="5400" dirty="0">
                  <a:solidFill>
                    <a:schemeClr val="bg1"/>
                  </a:solidFill>
                  <a:latin typeface="FontAwesome" pitchFamily="2" charset="0"/>
                </a:endParaRPr>
              </a:p>
            </p:txBody>
          </p:sp>
        </p:grpSp>
      </p:grpSp>
      <p:grpSp>
        <p:nvGrpSpPr>
          <p:cNvPr id="35" name="Group 34"/>
          <p:cNvGrpSpPr/>
          <p:nvPr/>
        </p:nvGrpSpPr>
        <p:grpSpPr>
          <a:xfrm>
            <a:off x="6392212" y="1919738"/>
            <a:ext cx="1845185" cy="3367531"/>
            <a:chOff x="6261584" y="1919738"/>
            <a:chExt cx="1845185" cy="3367531"/>
          </a:xfrm>
        </p:grpSpPr>
        <p:grpSp>
          <p:nvGrpSpPr>
            <p:cNvPr id="13" name="Group 12"/>
            <p:cNvGrpSpPr/>
            <p:nvPr/>
          </p:nvGrpSpPr>
          <p:grpSpPr>
            <a:xfrm>
              <a:off x="6261584"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a:solidFill>
                      <a:schemeClr val="accent4"/>
                    </a:solidFill>
                  </a:rPr>
                  <a:t>RESTful</a:t>
                </a:r>
                <a:r>
                  <a:rPr lang="en-US" sz="1600" dirty="0">
                    <a:solidFill>
                      <a:schemeClr val="accent4"/>
                    </a:solidFill>
                  </a:rPr>
                  <a:t> API endpoints and </a:t>
                </a:r>
                <a:r>
                  <a:rPr lang="en-US" sz="1600" dirty="0" err="1">
                    <a:solidFill>
                      <a:schemeClr val="accent4"/>
                    </a:solidFill>
                  </a:rPr>
                  <a:t>WebHook</a:t>
                </a:r>
                <a:r>
                  <a:rPr lang="en-US" sz="1600" dirty="0">
                    <a:solidFill>
                      <a:schemeClr val="accent4"/>
                    </a:solidFill>
                  </a:rPr>
                  <a:t> configuration.</a:t>
                </a:r>
                <a:endParaRPr lang="en-US" sz="1600" dirty="0">
                  <a:solidFill>
                    <a:schemeClr val="accent4"/>
                  </a:solidFill>
                  <a:latin typeface="+mj-lt"/>
                </a:endParaRPr>
              </a:p>
            </p:txBody>
          </p:sp>
        </p:grpSp>
        <p:grpSp>
          <p:nvGrpSpPr>
            <p:cNvPr id="8" name="Group 7"/>
            <p:cNvGrpSpPr/>
            <p:nvPr/>
          </p:nvGrpSpPr>
          <p:grpSpPr>
            <a:xfrm>
              <a:off x="6417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grpSp>
      <p:sp>
        <p:nvSpPr>
          <p:cNvPr id="34" name="Rounded Rectangle 3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46529" y="1665962"/>
            <a:ext cx="8373014"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845422"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a:solidFill>
                    <a:schemeClr val="bg1"/>
                  </a:solidFill>
                  <a:latin typeface="FontAwesome" pitchFamily="2" charset="0"/>
                </a:rPr>
                <a:t></a:t>
              </a:r>
              <a:endParaRPr lang="en-US" sz="4800" dirty="0">
                <a:solidFill>
                  <a:schemeClr val="bg1"/>
                </a:solidFill>
                <a:latin typeface="FontAwesome" pitchFamily="2" charset="0"/>
              </a:endParaRPr>
            </a:p>
          </p:txBody>
        </p:sp>
      </p:grpSp>
      <p:sp>
        <p:nvSpPr>
          <p:cNvPr id="8" name="Oval 7"/>
          <p:cNvSpPr/>
          <p:nvPr/>
        </p:nvSpPr>
        <p:spPr>
          <a:xfrm>
            <a:off x="845422"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034649"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45422"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30" y="5046587"/>
            <a:ext cx="573278" cy="574826"/>
          </a:xfrm>
          <a:prstGeom prst="rect">
            <a:avLst/>
          </a:prstGeom>
        </p:spPr>
      </p:pic>
      <p:sp>
        <p:nvSpPr>
          <p:cNvPr id="22" name="Text Placeholder 2"/>
          <p:cNvSpPr txBox="1">
            <a:spLocks/>
          </p:cNvSpPr>
          <p:nvPr/>
        </p:nvSpPr>
        <p:spPr>
          <a:xfrm>
            <a:off x="2846529" y="3218281"/>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SITE CREDENTIALS</a:t>
            </a:r>
          </a:p>
          <a:p>
            <a:r>
              <a:rPr lang="en-US" dirty="0"/>
              <a:t>Auto generated, following </a:t>
            </a:r>
            <a:r>
              <a:rPr lang="en-US" dirty="0">
                <a:latin typeface="Consolas" panose="020B0609020204030204" pitchFamily="49" charset="0"/>
                <a:cs typeface="Consolas" panose="020B0609020204030204" pitchFamily="49" charset="0"/>
              </a:rPr>
              <a:t>$site-name</a:t>
            </a:r>
            <a:r>
              <a:rPr lang="en-US" dirty="0"/>
              <a:t> convention. Specific to a given site, meant to share with tooling via publish profile.</a:t>
            </a:r>
          </a:p>
          <a:p>
            <a:r>
              <a:rPr lang="en-US" dirty="0"/>
              <a:t> </a:t>
            </a:r>
          </a:p>
        </p:txBody>
      </p:sp>
      <p:sp>
        <p:nvSpPr>
          <p:cNvPr id="23" name="Text Placeholder 2"/>
          <p:cNvSpPr txBox="1">
            <a:spLocks/>
          </p:cNvSpPr>
          <p:nvPr/>
        </p:nvSpPr>
        <p:spPr>
          <a:xfrm>
            <a:off x="2846529" y="4770600"/>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MICROSOFT ACCOUNT</a:t>
            </a:r>
          </a:p>
          <a:p>
            <a:r>
              <a:rPr lang="en-US" dirty="0"/>
              <a:t>A Microsoft account can be used for accessing the Azure portal, but not for anything specific to Web Sites.</a:t>
            </a:r>
          </a:p>
        </p:txBody>
      </p:sp>
      <p:sp>
        <p:nvSpPr>
          <p:cNvPr id="24" name="TextBox 23"/>
          <p:cNvSpPr txBox="1"/>
          <p:nvPr/>
        </p:nvSpPr>
        <p:spPr>
          <a:xfrm>
            <a:off x="2308826" y="1490599"/>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308826" y="3066641"/>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6" name="TextBox 25"/>
          <p:cNvSpPr txBox="1"/>
          <p:nvPr/>
        </p:nvSpPr>
        <p:spPr>
          <a:xfrm>
            <a:off x="2308826" y="4604739"/>
            <a:ext cx="537702" cy="646331"/>
          </a:xfrm>
          <a:prstGeom prst="rect">
            <a:avLst/>
          </a:prstGeom>
          <a:noFill/>
        </p:spPr>
        <p:txBody>
          <a:bodyPr wrap="square" rtlCol="0">
            <a:spAutoFit/>
          </a:bodyPr>
          <a:lstStyle/>
          <a:p>
            <a:r>
              <a:rPr lang="en-US" sz="3600" dirty="0">
                <a:solidFill>
                  <a:srgbClr val="C00000"/>
                </a:solidFill>
                <a:latin typeface="Wingdings" panose="05000000000000000000" pitchFamily="2" charset="2"/>
              </a:rPr>
              <a:t>û</a:t>
            </a:r>
            <a:endParaRPr lang="en-US" sz="3600" dirty="0">
              <a:solidFill>
                <a:srgbClr val="C00000"/>
              </a:solidFill>
              <a:latin typeface="Wingdings" panose="05000000000000000000" pitchFamily="2" charset="2"/>
            </a:endParaRP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1"/>
            <a:ext cx="12191986" cy="8161474"/>
          </a:xfrm>
          <a:prstGeom prst="rect">
            <a:avLst/>
          </a:prstGeom>
        </p:spPr>
      </p:pic>
      <p:grpSp>
        <p:nvGrpSpPr>
          <p:cNvPr id="6" name="Group 5"/>
          <p:cNvGrpSpPr/>
          <p:nvPr/>
        </p:nvGrpSpPr>
        <p:grpSpPr>
          <a:xfrm>
            <a:off x="2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a:solidFill>
                    <a:schemeClr val="bg1"/>
                  </a:solidFill>
                  <a:latin typeface="+mj-lt"/>
                </a:rPr>
                <a:t>CONFIGURATION</a:t>
              </a:r>
              <a:endParaRPr lang="en-US" sz="2800" dirty="0">
                <a:solidFill>
                  <a:schemeClr val="bg1"/>
                </a:solidFill>
                <a:latin typeface="+mj-lt"/>
              </a:endParaRP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a:latin typeface="Modern Pictograms" pitchFamily="50" charset="0"/>
                </a:rPr>
                <a:t>(</a:t>
              </a:r>
              <a:endParaRPr lang="ru-RU" sz="13800" dirty="0"/>
            </a:p>
          </p:txBody>
        </p:sp>
      </p:grpSp>
      <p:sp>
        <p:nvSpPr>
          <p:cNvPr id="9" name="TextBox 8"/>
          <p:cNvSpPr txBox="1"/>
          <p:nvPr/>
        </p:nvSpPr>
        <p:spPr>
          <a:xfrm>
            <a:off x="3699878" y="4816317"/>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20" y="4272506"/>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2800" dirty="0">
              <a:solidFill>
                <a:schemeClr val="bg1"/>
              </a:solidFill>
              <a:latin typeface="FontAwesome" pitchFamily="2" charset="0"/>
            </a:endParaRPr>
          </a:p>
        </p:txBody>
      </p:sp>
      <p:sp>
        <p:nvSpPr>
          <p:cNvPr id="12" name="Oval 11"/>
          <p:cNvSpPr/>
          <p:nvPr/>
        </p:nvSpPr>
        <p:spPr>
          <a:xfrm>
            <a:off x="135688" y="6248401"/>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19" y="5215425"/>
            <a:ext cx="3581400" cy="584775"/>
          </a:xfrm>
          <a:prstGeom prst="rect">
            <a:avLst/>
          </a:prstGeom>
          <a:noFill/>
        </p:spPr>
        <p:txBody>
          <a:bodyPr wrap="square" rtlCol="0" anchor="ctr">
            <a:spAutoFit/>
          </a:bodyPr>
          <a:lstStyle/>
          <a:p>
            <a:r>
              <a:rPr lang="en-US" sz="1600" dirty="0">
                <a:solidFill>
                  <a:schemeClr val="accent4"/>
                </a:solidFill>
              </a:rPr>
              <a:t>Infinite flexibility.</a:t>
            </a:r>
          </a:p>
          <a:p>
            <a:r>
              <a:rPr lang="en-US" sz="1600" dirty="0">
                <a:solidFill>
                  <a:schemeClr val="accent4"/>
                </a:solidFill>
              </a:rPr>
              <a:t>Comfortable model.</a:t>
            </a:r>
            <a:endParaRPr lang="en-US" sz="1600" dirty="0">
              <a:solidFill>
                <a:schemeClr val="accent4"/>
              </a:solidFill>
            </a:endParaRP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22768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a:t>
            </a:r>
            <a:r>
              <a:rPr lang="en-US" sz="1400" dirty="0">
                <a:solidFill>
                  <a:schemeClr val="accent3"/>
                </a:solidFill>
              </a:rPr>
              <a:t>pp </a:t>
            </a:r>
            <a:br>
              <a:rPr lang="en-US" sz="1400" dirty="0">
                <a:solidFill>
                  <a:schemeClr val="accent3"/>
                </a:solidFill>
              </a:rPr>
            </a:br>
            <a:r>
              <a:rPr lang="en-US" sz="1400" dirty="0">
                <a:solidFill>
                  <a:schemeClr val="accent3"/>
                </a:solidFill>
              </a:rPr>
              <a:t>host</a:t>
            </a:r>
            <a:endParaRPr lang="en-US" sz="1400" dirty="0">
              <a:solidFill>
                <a:schemeClr val="accent3"/>
              </a:solidFill>
            </a:endParaRPr>
          </a:p>
        </p:txBody>
      </p:sp>
      <p:sp>
        <p:nvSpPr>
          <p:cNvPr id="10" name="Oval 9"/>
          <p:cNvSpPr/>
          <p:nvPr/>
        </p:nvSpPr>
        <p:spPr>
          <a:xfrm>
            <a:off x="84658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azure overrides</a:t>
            </a:r>
            <a:endParaRPr lang="en-US" sz="1400" dirty="0">
              <a:solidFill>
                <a:schemeClr val="accent3"/>
              </a:solidFill>
            </a:endParaRPr>
          </a:p>
        </p:txBody>
      </p:sp>
      <p:sp>
        <p:nvSpPr>
          <p:cNvPr id="23" name="Oval 22"/>
          <p:cNvSpPr/>
          <p:nvPr/>
        </p:nvSpPr>
        <p:spPr>
          <a:xfrm>
            <a:off x="5394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root</a:t>
            </a:r>
            <a:br>
              <a:rPr lang="en-US" sz="1400" dirty="0"/>
            </a:br>
            <a:r>
              <a:rPr lang="en-US" sz="1400" dirty="0"/>
              <a:t>web</a:t>
            </a:r>
            <a:endParaRPr lang="en-US" sz="1400" dirty="0"/>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machine</a:t>
            </a:r>
            <a:endParaRPr lang="en-US" sz="1400" dirty="0"/>
          </a:p>
        </p:txBody>
      </p:sp>
      <p:sp>
        <p:nvSpPr>
          <p:cNvPr id="25" name="Oval 24"/>
          <p:cNvSpPr/>
          <p:nvPr/>
        </p:nvSpPr>
        <p:spPr>
          <a:xfrm>
            <a:off x="5394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web</a:t>
            </a:r>
            <a:endParaRPr lang="en-US" sz="1400" dirty="0"/>
          </a:p>
        </p:txBody>
      </p:sp>
      <p:sp>
        <p:nvSpPr>
          <p:cNvPr id="27" name="Oval 26"/>
          <p:cNvSpPr/>
          <p:nvPr/>
        </p:nvSpPr>
        <p:spPr>
          <a:xfrm>
            <a:off x="5394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a:t>final</a:t>
            </a:r>
            <a:endParaRPr lang="en-US" sz="1400" i="1" dirty="0"/>
          </a:p>
        </p:txBody>
      </p:sp>
      <p:cxnSp>
        <p:nvCxnSpPr>
          <p:cNvPr id="30" name="Straight Arrow Connector 29"/>
          <p:cNvCxnSpPr>
            <a:stCxn id="23" idx="6"/>
            <a:endCxn id="24" idx="2"/>
          </p:cNvCxnSpPr>
          <p:nvPr/>
        </p:nvCxnSpPr>
        <p:spPr>
          <a:xfrm>
            <a:off x="6588831" y="2207482"/>
            <a:ext cx="18759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5991528" y="4627375"/>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5991528"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3471437" y="2205696"/>
            <a:ext cx="19227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6588831" y="5852657"/>
            <a:ext cx="18770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276830" y="160839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5394224" y="348392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XDT</a:t>
            </a:r>
            <a:endParaRPr lang="en-US" sz="1400" dirty="0"/>
          </a:p>
        </p:txBody>
      </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683657" y="1730478"/>
            <a:ext cx="8824686"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svg</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true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%XDT_SITENAME</a:t>
            </a:r>
            <a:r>
              <a:rPr lang="en-US" sz="1400" b="1" dirty="0">
                <a:solidFill>
                  <a:schemeClr val="accent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queueLength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5000</a:t>
            </a:r>
            <a:r>
              <a:rPr lang="en-US" sz="1400" dirty="0">
                <a:latin typeface="Consolas" panose="020B0609020204030204" pitchFamily="49" charset="0"/>
                <a:cs typeface="Consolas" panose="020B0609020204030204" pitchFamily="49" charset="0"/>
              </a:rPr>
              <a:t>" </a:t>
            </a:r>
            <a:endParaRPr lang="en-US" sz="1400" dirty="0" smtClean="0">
              <a:latin typeface="Consolas" panose="020B0609020204030204" pitchFamily="49" charset="0"/>
              <a:cs typeface="Consolas" panose="020B0609020204030204" pitchFamily="49" charset="0"/>
            </a:endParaRPr>
          </a:p>
          <a:p>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Match(name)</a:t>
            </a:r>
            <a:r>
              <a:rPr lang="en-US" sz="1400" dirty="0" smtClean="0">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SetAttributes</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queueLength</a:t>
            </a:r>
            <a:r>
              <a:rPr lang="en-US" sz="1400" dirty="0" smtClean="0">
                <a:solidFill>
                  <a:schemeClr val="bg1"/>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solidFill>
                  <a:schemeClr val="accent4">
                    <a:lumMod val="25000"/>
                  </a:schemeClr>
                </a:solidFill>
                <a:latin typeface="Consolas" panose="020B0609020204030204" pitchFamily="49" charset="0"/>
                <a:cs typeface="Consolas" panose="020B0609020204030204" pitchFamily="49" charset="0"/>
              </a:rPr>
              <a:t>&lt;configuration </a:t>
            </a:r>
            <a:r>
              <a:rPr lang="en-US" sz="1400" dirty="0" err="1">
                <a:solidFill>
                  <a:schemeClr val="accent4">
                    <a:lumMod val="25000"/>
                  </a:schemeClr>
                </a:solidFill>
                <a:latin typeface="Consolas" panose="020B0609020204030204" pitchFamily="49" charset="0"/>
                <a:cs typeface="Consolas" panose="020B0609020204030204" pitchFamily="49" charset="0"/>
              </a:rPr>
              <a:t>xmlns:xdt</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 name="</a:t>
            </a:r>
            <a:r>
              <a:rPr lang="en-US" sz="1400" b="1" dirty="0">
                <a:solidFill>
                  <a:schemeClr val="accent1"/>
                </a:solidFill>
                <a:latin typeface="Consolas" panose="020B0609020204030204" pitchFamily="49" charset="0"/>
                <a:cs typeface="Consolas" panose="020B0609020204030204" pitchFamily="49" charset="0"/>
              </a:rPr>
              <a:t>%XDT_SITENAME</a:t>
            </a:r>
            <a:r>
              <a:rPr lang="en-US" sz="1400" b="1" dirty="0">
                <a:solidFill>
                  <a:schemeClr val="accent1"/>
                </a:solidFill>
                <a:latin typeface="Consolas" panose="020B0609020204030204" pitchFamily="49" charset="0"/>
                <a:cs typeface="Consolas" panose="020B0609020204030204" pitchFamily="49" charset="0"/>
              </a:rPr>
              <a:t>%</a:t>
            </a:r>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a:solidFill>
                  <a:schemeClr val="accent4">
                    <a:lumMod val="25000"/>
                  </a:schemeClr>
                </a:solidFill>
                <a:latin typeface="Consolas" panose="020B0609020204030204" pitchFamily="49" charset="0"/>
                <a:cs typeface="Consolas" panose="020B0609020204030204" pitchFamily="49" charset="0"/>
              </a:rPr>
              <a:t>5000" </a:t>
            </a:r>
          </a:p>
          <a:p>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xdt:Locator</a:t>
            </a:r>
            <a:r>
              <a:rPr lang="en-US" sz="1400" dirty="0">
                <a:solidFill>
                  <a:schemeClr val="accent4">
                    <a:lumMod val="25000"/>
                  </a:schemeClr>
                </a:solidFill>
                <a:latin typeface="Consolas" panose="020B0609020204030204" pitchFamily="49" charset="0"/>
                <a:cs typeface="Consolas" panose="020B0609020204030204" pitchFamily="49" charset="0"/>
              </a:rPr>
              <a:t>="Match(name)" </a:t>
            </a:r>
            <a:r>
              <a:rPr lang="en-US" sz="1400" dirty="0" err="1">
                <a:solidFill>
                  <a:schemeClr val="accent4">
                    <a:lumMod val="25000"/>
                  </a:schemeClr>
                </a:solidFill>
                <a:latin typeface="Consolas" panose="020B0609020204030204" pitchFamily="49" charset="0"/>
                <a:cs typeface="Consolas" panose="020B0609020204030204" pitchFamily="49" charset="0"/>
              </a:rPr>
              <a:t>xdt:Transform</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SetAttributes</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)"&gt;</a:t>
            </a:r>
            <a:endParaRPr lang="en-US" sz="1400" dirty="0">
              <a:solidFill>
                <a:schemeClr val="accent4">
                  <a:lumMod val="25000"/>
                </a:schemeClr>
              </a:solidFill>
              <a:latin typeface="Consolas" panose="020B0609020204030204" pitchFamily="49" charset="0"/>
              <a:cs typeface="Consolas" panose="020B0609020204030204" pitchFamily="49" charset="0"/>
            </a:endParaRPr>
          </a:p>
          <a:p>
            <a:r>
              <a:rPr lang="en-US" sz="1400" dirty="0">
                <a:solidFill>
                  <a:schemeClr val="accent4">
                    <a:lumMod val="25000"/>
                  </a:schemeClr>
                </a:solidFill>
                <a:latin typeface="Consolas" panose="020B0609020204030204" pitchFamily="49" charset="0"/>
                <a:cs typeface="Consolas" panose="020B0609020204030204" pitchFamily="49" charset="0"/>
              </a:rPr>
              <a:t>      &lt;/add&gt;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5209617" y="2844234"/>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5272055" y="3051795"/>
            <a:ext cx="610715" cy="555591"/>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855208" y="3434894"/>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a:solidFill>
                    <a:schemeClr val="accent1"/>
                  </a:solidFill>
                  <a:latin typeface="+mj-lt"/>
                </a:rPr>
                <a:t>Env</a:t>
              </a:r>
              <a:r>
                <a:rPr lang="en-US" sz="2000" dirty="0">
                  <a:solidFill>
                    <a:schemeClr val="accent1"/>
                  </a:solidFill>
                  <a:latin typeface="+mj-lt"/>
                </a:rPr>
                <a:t> </a:t>
              </a:r>
              <a:r>
                <a:rPr lang="en-US" sz="2000" dirty="0" err="1">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5714" y="1625600"/>
            <a:ext cx="10740572" cy="4013201"/>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%XDT_SCMSITENAME%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Match(name)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Match(path)</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Remove</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%XDT_APPPOOLNAME%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%XDT_EXTENSIONPATH%</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9" r="-95"/>
          <a:stretch/>
        </p:blipFill>
        <p:spPr>
          <a:xfrm>
            <a:off x="-43543" y="-769244"/>
            <a:ext cx="12290972" cy="812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a:t>
              </a:r>
              <a:r>
                <a:rPr lang="en-US" sz="6000" dirty="0" err="1">
                  <a:solidFill>
                    <a:schemeClr val="bg1"/>
                  </a:solidFill>
                  <a:latin typeface="+mj-lt"/>
                </a:rPr>
                <a:t>ik</a:t>
              </a:r>
              <a:r>
                <a:rPr lang="en-US" sz="6000" dirty="0">
                  <a:solidFill>
                    <a:schemeClr val="bg1"/>
                  </a:solidFill>
                  <a:latin typeface="+mj-lt"/>
                </a:rPr>
                <a:t/>
              </a:r>
              <a:br>
                <a:rPr lang="en-US" sz="6000" dirty="0">
                  <a:solidFill>
                    <a:schemeClr val="bg1"/>
                  </a:solidFill>
                  <a:latin typeface="+mj-lt"/>
                </a:rPr>
              </a:br>
              <a:r>
                <a:rPr lang="en-US" sz="6000" dirty="0" err="1">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a:solidFill>
                    <a:schemeClr val="accent4"/>
                  </a:solidFill>
                </a:rPr>
                <a:t>nikmd23</a:t>
              </a:r>
              <a:endParaRPr lang="en-US" sz="1600" dirty="0">
                <a:solidFill>
                  <a:schemeClr val="accent4"/>
                </a:solidFill>
              </a:endParaRPr>
            </a:p>
          </p:txBody>
        </p:sp>
      </p:grpSp>
      <p:sp>
        <p:nvSpPr>
          <p:cNvPr id="22" name="Oval 21"/>
          <p:cNvSpPr/>
          <p:nvPr/>
        </p:nvSpPr>
        <p:spPr>
          <a:xfrm>
            <a:off x="3836239" y="51993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5"/>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1" y="4481965"/>
            <a:ext cx="1057275" cy="1638300"/>
          </a:xfrm>
          <a:prstGeom prst="rect">
            <a:avLst/>
          </a:prstGeom>
        </p:spPr>
      </p:pic>
    </p:spTree>
    <p:extLst>
      <p:ext uri="{BB962C8B-B14F-4D97-AF65-F5344CB8AC3E}">
        <p14:creationId xmlns:p14="http://schemas.microsoft.com/office/powerpoint/2010/main" val="1169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grpSp>
        <p:nvGrpSpPr>
          <p:cNvPr id="5" name="Group 4"/>
          <p:cNvGrpSpPr/>
          <p:nvPr/>
        </p:nvGrpSpPr>
        <p:grpSpPr>
          <a:xfrm>
            <a:off x="1318519" y="2476548"/>
            <a:ext cx="9262396" cy="2745302"/>
            <a:chOff x="1950036" y="2476548"/>
            <a:chExt cx="7999367" cy="2745302"/>
          </a:xfrm>
        </p:grpSpPr>
        <p:sp>
          <p:nvSpPr>
            <p:cNvPr id="70" name="Round Single Corner Rectangle 69"/>
            <p:cNvSpPr/>
            <p:nvPr/>
          </p:nvSpPr>
          <p:spPr>
            <a:xfrm>
              <a:off x="8486636" y="2476549"/>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installed</a:t>
              </a:r>
              <a:endParaRPr lang="en-US" dirty="0">
                <a:solidFill>
                  <a:schemeClr val="accent3"/>
                </a:solidFill>
              </a:endParaRPr>
            </a:p>
          </p:txBody>
        </p:sp>
        <p:sp>
          <p:nvSpPr>
            <p:cNvPr id="47" name="Rectangle 46"/>
            <p:cNvSpPr/>
            <p:nvPr/>
          </p:nvSpPr>
          <p:spPr bwMode="auto">
            <a:xfrm>
              <a:off x="4191099" y="3933240"/>
              <a:ext cx="5758304"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 EXTENSIONS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91100" y="3204895"/>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4191100" y="2478682"/>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5535738" y="3204895"/>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jobs</a:t>
              </a:r>
              <a:endParaRPr lang="en-US" sz="1400" dirty="0">
                <a:solidFill>
                  <a:schemeClr val="accent3"/>
                </a:solidFill>
                <a:ea typeface="Segoe UI" pitchFamily="34" charset="0"/>
                <a:cs typeface="Segoe UI" pitchFamily="34" charset="0"/>
              </a:endParaRPr>
            </a:p>
          </p:txBody>
        </p:sp>
        <p:sp>
          <p:nvSpPr>
            <p:cNvPr id="51" name="Rectangle 50"/>
            <p:cNvSpPr/>
            <p:nvPr/>
          </p:nvSpPr>
          <p:spPr bwMode="auto">
            <a:xfrm>
              <a:off x="5535738" y="2476549"/>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deploy</a:t>
              </a:r>
              <a:endParaRPr lang="en-US" sz="1400" dirty="0">
                <a:solidFill>
                  <a:schemeClr val="accent3"/>
                </a:solidFill>
                <a:ea typeface="Segoe UI" pitchFamily="34" charset="0"/>
                <a:cs typeface="Segoe UI" pitchFamily="34" charset="0"/>
              </a:endParaRPr>
            </a:p>
          </p:txBody>
        </p:sp>
        <p:sp>
          <p:nvSpPr>
            <p:cNvPr id="53" name="Rectangle 52"/>
            <p:cNvSpPr/>
            <p:nvPr/>
          </p:nvSpPr>
          <p:spPr bwMode="auto">
            <a:xfrm>
              <a:off x="7092143"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uploaded</a:t>
              </a:r>
              <a:endParaRPr lang="en-US" sz="1400" dirty="0">
                <a:solidFill>
                  <a:schemeClr val="accent3"/>
                </a:solidFill>
                <a:ea typeface="Segoe UI" pitchFamily="34" charset="0"/>
                <a:cs typeface="Segoe UI" pitchFamily="34" charset="0"/>
              </a:endParaRPr>
            </a:p>
          </p:txBody>
        </p:sp>
        <p:sp>
          <p:nvSpPr>
            <p:cNvPr id="62" name="Oval 61"/>
            <p:cNvSpPr/>
            <p:nvPr/>
          </p:nvSpPr>
          <p:spPr>
            <a:xfrm>
              <a:off x="5273871"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8224680"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1981135" y="2445449"/>
              <a:ext cx="2129010" cy="2191207"/>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USER SITE</a:t>
              </a:r>
              <a:endParaRPr lang="en-US" dirty="0"/>
            </a:p>
          </p:txBody>
        </p:sp>
        <p:sp>
          <p:nvSpPr>
            <p:cNvPr id="25" name="Round Same Side Corner Rectangle 24"/>
            <p:cNvSpPr/>
            <p:nvPr/>
          </p:nvSpPr>
          <p:spPr>
            <a:xfrm flipV="1">
              <a:off x="1950036" y="4661584"/>
              <a:ext cx="7999366"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1950036" y="4762722"/>
              <a:ext cx="7999366" cy="369332"/>
            </a:xfrm>
            <a:prstGeom prst="rect">
              <a:avLst/>
            </a:prstGeom>
            <a:noFill/>
          </p:spPr>
          <p:txBody>
            <a:bodyPr wrap="square" rtlCol="0">
              <a:spAutoFit/>
            </a:bodyPr>
            <a:lstStyle/>
            <a:p>
              <a:pPr algn="ctr"/>
              <a:r>
                <a:rPr lang="en-US" dirty="0">
                  <a:solidFill>
                    <a:schemeClr val="bg1"/>
                  </a:solidFill>
                </a:rPr>
                <a:t>AZURE WEB </a:t>
              </a:r>
              <a:r>
                <a:rPr lang="en-US" dirty="0">
                  <a:solidFill>
                    <a:schemeClr val="bg1"/>
                  </a:solidFill>
                </a:rPr>
                <a:t>SITE</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489" y="3064553"/>
              <a:ext cx="217422" cy="218010"/>
            </a:xfrm>
            <a:prstGeom prst="rect">
              <a:avLst/>
            </a:prstGeom>
          </p:spPr>
        </p:pic>
      </p:gr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77234"/>
            <a:ext cx="12207825" cy="8128001"/>
          </a:xfrm>
          <a:prstGeom prst="rect">
            <a:avLst/>
          </a:prstGeom>
        </p:spPr>
      </p:pic>
      <p:grpSp>
        <p:nvGrpSpPr>
          <p:cNvPr id="3" name="Group 2"/>
          <p:cNvGrpSpPr/>
          <p:nvPr/>
        </p:nvGrpSpPr>
        <p:grpSpPr>
          <a:xfrm>
            <a:off x="0" y="1137694"/>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4" y="4667093"/>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5" y="4906699"/>
            <a:ext cx="2371725" cy="261610"/>
          </a:xfrm>
          <a:prstGeom prst="rect">
            <a:avLst/>
          </a:prstGeom>
          <a:noFill/>
        </p:spPr>
        <p:txBody>
          <a:bodyPr wrap="square" rtlCol="0" anchor="ctr">
            <a:spAutoFit/>
          </a:bodyPr>
          <a:lstStyle/>
          <a:p>
            <a:pPr algn="ctr"/>
            <a:r>
              <a:rPr lang="en-US" sz="1100" dirty="0">
                <a:solidFill>
                  <a:schemeClr val="bg1"/>
                </a:solidFill>
              </a:rPr>
              <a:t>http://bit.ly/waws-secrets</a:t>
            </a:r>
            <a:endParaRPr lang="en-US" sz="2000" dirty="0">
              <a:solidFill>
                <a:schemeClr val="bg1"/>
              </a:solidFill>
            </a:endParaRPr>
          </a:p>
        </p:txBody>
      </p:sp>
      <p:sp>
        <p:nvSpPr>
          <p:cNvPr id="11" name="Rounded Rectangle 10"/>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0208" y="5511604"/>
            <a:ext cx="3051585" cy="508196"/>
          </a:xfrm>
        </p:spPr>
        <p:txBody>
          <a:bodyPr>
            <a:normAutofit lnSpcReduction="10000"/>
          </a:bodyPr>
          <a:lstStyle/>
          <a:p>
            <a:pPr marL="0" indent="0" algn="ctr">
              <a:buNone/>
            </a:pPr>
            <a:r>
              <a:rPr lang="en-US" sz="2800" dirty="0">
                <a:solidFill>
                  <a:schemeClr val="bg1"/>
                </a:solidFill>
              </a:rPr>
              <a:t>@nikmd23</a:t>
            </a:r>
            <a:endParaRPr lang="en-US" sz="2800" dirty="0">
              <a:solidFill>
                <a:schemeClr val="bg1"/>
              </a:solidFill>
            </a:endParaRPr>
          </a:p>
        </p:txBody>
      </p:sp>
      <p:sp>
        <p:nvSpPr>
          <p:cNvPr id="6" name="Oval 5">
            <a:hlinkClick r:id="" action="ppaction://hlinkshowjump?jump=nextslide"/>
          </p:cNvPr>
          <p:cNvSpPr/>
          <p:nvPr/>
        </p:nvSpPr>
        <p:spPr>
          <a:xfrm>
            <a:off x="4038602" y="93960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4524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a:solidFill>
                  <a:schemeClr val="bg1"/>
                </a:solidFill>
                <a:latin typeface="Novecento sans wide Book" panose="00000405000000000000" pitchFamily="50" charset="0"/>
              </a:rPr>
              <a:t>YOU</a:t>
            </a:r>
            <a:endParaRPr lang="en-US" sz="5400" b="1" dirty="0">
              <a:solidFill>
                <a:schemeClr val="bg1"/>
              </a:solidFill>
              <a:latin typeface="Novecento sans wide Book" panose="00000405000000000000" pitchFamily="50" charset="0"/>
            </a:endParaRPr>
          </a:p>
        </p:txBody>
      </p:sp>
      <p:sp>
        <p:nvSpPr>
          <p:cNvPr id="2" name="Title 1"/>
          <p:cNvSpPr>
            <a:spLocks noGrp="1"/>
          </p:cNvSpPr>
          <p:nvPr>
            <p:ph type="title" idx="4294967295"/>
          </p:nvPr>
        </p:nvSpPr>
        <p:spPr>
          <a:xfrm>
            <a:off x="4267200" y="1885630"/>
            <a:ext cx="3657600" cy="1035174"/>
          </a:xfrm>
        </p:spPr>
        <p:txBody>
          <a:bodyPr anchor="b">
            <a:noAutofit/>
          </a:bodyPr>
          <a:lstStyle/>
          <a:p>
            <a:pPr>
              <a:spcBef>
                <a:spcPts val="0"/>
              </a:spcBef>
            </a:pPr>
            <a:r>
              <a:rPr lang="en-US" sz="6600" b="1" dirty="0">
                <a:latin typeface="Novecento sans wide Book" panose="00000405000000000000" pitchFamily="50" charset="0"/>
                <a:ea typeface="+mn-ea"/>
                <a:cs typeface="+mn-cs"/>
              </a:rPr>
              <a:t>THANK</a:t>
            </a:r>
            <a:endParaRPr lang="en-US" sz="6600" b="1" dirty="0">
              <a:latin typeface="Novecento sans wide Book" panose="00000405000000000000" pitchFamily="50" charset="0"/>
              <a:ea typeface="+mn-ea"/>
              <a:cs typeface="+mn-cs"/>
            </a:endParaRPr>
          </a:p>
        </p:txBody>
      </p:sp>
      <p:sp>
        <p:nvSpPr>
          <p:cNvPr id="9" name="Text Placeholder 2"/>
          <p:cNvSpPr txBox="1">
            <a:spLocks/>
          </p:cNvSpPr>
          <p:nvPr/>
        </p:nvSpPr>
        <p:spPr>
          <a:xfrm>
            <a:off x="4520228"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latin typeface="+mj-lt"/>
              </a:rPr>
              <a:t>FOR COMING</a:t>
            </a:r>
            <a:endParaRPr lang="en-US" sz="2800" dirty="0">
              <a:solidFill>
                <a:schemeClr val="accent4"/>
              </a:solidFill>
              <a:latin typeface="+mj-lt"/>
            </a:endParaRPr>
          </a:p>
        </p:txBody>
      </p:sp>
      <p:sp>
        <p:nvSpPr>
          <p:cNvPr id="10" name="TextBox 9"/>
          <p:cNvSpPr txBox="1">
            <a:spLocks noChangeAspect="1"/>
          </p:cNvSpPr>
          <p:nvPr/>
        </p:nvSpPr>
        <p:spPr>
          <a:xfrm>
            <a:off x="5785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4191001" y="1447801"/>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a:solidFill>
                    <a:schemeClr val="bg1"/>
                  </a:solidFill>
                  <a:latin typeface="+mj-lt"/>
                </a:rPr>
                <a:t>AZURE </a:t>
              </a:r>
              <a:br>
                <a:rPr lang="en-US" sz="4000" dirty="0">
                  <a:solidFill>
                    <a:schemeClr val="bg1"/>
                  </a:solidFill>
                  <a:latin typeface="+mj-lt"/>
                </a:rPr>
              </a:br>
              <a:r>
                <a:rPr lang="en-US" sz="4000" dirty="0">
                  <a:solidFill>
                    <a:schemeClr val="bg1"/>
                  </a:solidFill>
                  <a:latin typeface="+mj-lt"/>
                </a:rPr>
                <a:t>WEB SITES</a:t>
              </a:r>
              <a:endParaRPr lang="en-US" sz="4000" dirty="0">
                <a:solidFill>
                  <a:schemeClr val="bg1"/>
                </a:solidFill>
                <a:latin typeface="+mj-lt"/>
              </a:endParaRP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a:solidFill>
                    <a:schemeClr val="accent4"/>
                  </a:solidFill>
                </a:rPr>
                <a:t>Developer focused </a:t>
              </a:r>
              <a:br>
                <a:rPr lang="en-US" sz="1600" dirty="0">
                  <a:solidFill>
                    <a:schemeClr val="accent4"/>
                  </a:solidFill>
                </a:rPr>
              </a:br>
              <a:r>
                <a:rPr lang="en-US" sz="1600" dirty="0">
                  <a:solidFill>
                    <a:schemeClr val="accent4"/>
                  </a:solidFill>
                </a:rPr>
                <a:t>Platform As A Service</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81829" y="1714500"/>
            <a:ext cx="7678057"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899885"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899885"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178379"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379" y="1878694"/>
            <a:ext cx="1027012" cy="1027012"/>
          </a:xfrm>
          <a:prstGeom prst="rect">
            <a:avLst/>
          </a:prstGeom>
        </p:spPr>
      </p:pic>
      <p:sp>
        <p:nvSpPr>
          <p:cNvPr id="19" name="Text Placeholder 2"/>
          <p:cNvSpPr txBox="1">
            <a:spLocks/>
          </p:cNvSpPr>
          <p:nvPr/>
        </p:nvSpPr>
        <p:spPr>
          <a:xfrm>
            <a:off x="3381829" y="4075176"/>
            <a:ext cx="7678057"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WEB SITE</a:t>
            </a:r>
          </a:p>
          <a:p>
            <a:pPr marL="285750" indent="-285750">
              <a:buFont typeface="Arial" panose="020B0604020202020204" pitchFamily="34" charset="0"/>
              <a:buChar char="•"/>
            </a:pPr>
            <a:r>
              <a:rPr lang="en-US" dirty="0"/>
              <a:t>Near-Instant </a:t>
            </a:r>
            <a:r>
              <a:rPr lang="en-US" dirty="0"/>
              <a:t>Deployment</a:t>
            </a:r>
          </a:p>
          <a:p>
            <a:pPr marL="285750" indent="-285750">
              <a:buFont typeface="Arial" panose="020B0604020202020204" pitchFamily="34" charset="0"/>
              <a:buChar char="•"/>
            </a:pPr>
            <a:r>
              <a:rPr lang="en-US" dirty="0"/>
              <a:t>Rollbacks</a:t>
            </a:r>
          </a:p>
          <a:p>
            <a:pPr marL="285750" indent="-285750">
              <a:buFont typeface="Arial" panose="020B0604020202020204" pitchFamily="34" charset="0"/>
              <a:buChar char="•"/>
            </a:pPr>
            <a:r>
              <a:rPr lang="en-US" dirty="0"/>
              <a:t>Continuous </a:t>
            </a:r>
            <a:r>
              <a:rPr lang="en-US" dirty="0"/>
              <a:t>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a:t>
            </a:r>
            <a:r>
              <a:rPr lang="en-US" dirty="0"/>
              <a:t>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architecture</a:t>
            </a:r>
            <a:endParaRPr lang="en-US" dirty="0"/>
          </a:p>
        </p:txBody>
      </p:sp>
      <p:cxnSp>
        <p:nvCxnSpPr>
          <p:cNvPr id="17" name="Straight Connector 16"/>
          <p:cNvCxnSpPr>
            <a:stCxn id="2" idx="5"/>
            <a:endCxn id="13" idx="0"/>
          </p:cNvCxnSpPr>
          <p:nvPr/>
        </p:nvCxnSpPr>
        <p:spPr>
          <a:xfrm>
            <a:off x="7119414"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7405822" y="4246265"/>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7188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33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42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2795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6781801" y="5105400"/>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7559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1981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7876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66" y="1701175"/>
            <a:ext cx="862086" cy="839484"/>
          </a:xfrm>
          <a:prstGeom prst="rect">
            <a:avLst/>
          </a:prstGeom>
        </p:spPr>
      </p:pic>
      <p:sp>
        <p:nvSpPr>
          <p:cNvPr id="6" name="Oval 5"/>
          <p:cNvSpPr/>
          <p:nvPr/>
        </p:nvSpPr>
        <p:spPr>
          <a:xfrm>
            <a:off x="3045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9218"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5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08205"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8735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287"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472950" y="4665420"/>
            <a:ext cx="1453242" cy="338554"/>
          </a:xfrm>
          <a:prstGeom prst="rect">
            <a:avLst/>
          </a:prstGeom>
          <a:noFill/>
        </p:spPr>
        <p:txBody>
          <a:bodyPr wrap="square" rtlCol="0">
            <a:spAutoFit/>
          </a:bodyPr>
          <a:lstStyle/>
          <a:p>
            <a:pPr algn="ctr"/>
            <a:r>
              <a:rPr lang="en-US" sz="1600" dirty="0">
                <a:solidFill>
                  <a:schemeClr val="bg1"/>
                </a:solidFill>
              </a:rPr>
              <a:t>KUDU</a:t>
            </a:r>
            <a:endParaRPr lang="en-US" sz="1600" dirty="0">
              <a:solidFill>
                <a:schemeClr val="bg1"/>
              </a:solidFill>
            </a:endParaRPr>
          </a:p>
        </p:txBody>
      </p:sp>
      <p:sp>
        <p:nvSpPr>
          <p:cNvPr id="26" name="Rounded Rectangle 25"/>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 y="-1108544"/>
            <a:ext cx="12208973" cy="8139315"/>
          </a:xfrm>
          <a:prstGeom prst="rect">
            <a:avLst/>
          </a:prstGeom>
        </p:spPr>
      </p:pic>
      <p:grpSp>
        <p:nvGrpSpPr>
          <p:cNvPr id="6" name="Group 5"/>
          <p:cNvGrpSpPr/>
          <p:nvPr/>
        </p:nvGrpSpPr>
        <p:grpSpPr>
          <a:xfrm>
            <a:off x="-9497"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a:solidFill>
                    <a:schemeClr val="bg1"/>
                  </a:solidFill>
                  <a:latin typeface="+mj-lt"/>
                </a:rPr>
                <a:t>KUDU</a:t>
              </a:r>
              <a:endParaRPr lang="en-US" sz="4400" dirty="0">
                <a:solidFill>
                  <a:schemeClr val="bg1"/>
                </a:solidFill>
                <a:latin typeface="+mj-lt"/>
              </a:endParaRP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a:latin typeface="RaphaelIcons" pitchFamily="2" charset="0"/>
                </a:rPr>
                <a:t>b</a:t>
              </a:r>
              <a:endParaRPr lang="ru-RU" sz="13800" dirty="0"/>
            </a:p>
          </p:txBody>
        </p:sp>
      </p:grpSp>
      <p:sp>
        <p:nvSpPr>
          <p:cNvPr id="9" name="TextBox 8"/>
          <p:cNvSpPr txBox="1"/>
          <p:nvPr/>
        </p:nvSpPr>
        <p:spPr>
          <a:xfrm>
            <a:off x="3505226" y="2895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918" y="23185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009" y="6120874"/>
            <a:ext cx="388154" cy="329932"/>
          </a:xfrm>
          <a:prstGeom prst="rect">
            <a:avLst/>
          </a:prstGeom>
        </p:spPr>
      </p:pic>
      <p:sp>
        <p:nvSpPr>
          <p:cNvPr id="12" name="TextBox 11"/>
          <p:cNvSpPr txBox="1"/>
          <p:nvPr/>
        </p:nvSpPr>
        <p:spPr>
          <a:xfrm>
            <a:off x="231668" y="5580710"/>
            <a:ext cx="3581400" cy="584775"/>
          </a:xfrm>
          <a:prstGeom prst="rect">
            <a:avLst/>
          </a:prstGeom>
          <a:noFill/>
        </p:spPr>
        <p:txBody>
          <a:bodyPr wrap="square" rtlCol="0" anchor="ctr">
            <a:spAutoFit/>
          </a:bodyPr>
          <a:lstStyle/>
          <a:p>
            <a:r>
              <a:rPr lang="en-US" sz="1600" dirty="0">
                <a:solidFill>
                  <a:schemeClr val="accent4"/>
                </a:solidFill>
              </a:rPr>
              <a:t>The magic behind </a:t>
            </a:r>
            <a:br>
              <a:rPr lang="en-US" sz="1600" dirty="0">
                <a:solidFill>
                  <a:schemeClr val="accent4"/>
                </a:solidFill>
              </a:rPr>
            </a:br>
            <a:r>
              <a:rPr lang="en-US" sz="1600" dirty="0">
                <a:solidFill>
                  <a:schemeClr val="accent4"/>
                </a:solidFill>
              </a:rPr>
              <a:t>Microsoft Azure Web Sites</a:t>
            </a:r>
            <a:endParaRPr lang="en-US" sz="1600" dirty="0">
              <a:solidFill>
                <a:schemeClr val="accent4"/>
              </a:solidFill>
            </a:endParaRP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2" name="Text Placeholder 1"/>
          <p:cNvSpPr>
            <a:spLocks noGrp="1"/>
          </p:cNvSpPr>
          <p:nvPr>
            <p:ph type="body" sz="quarter" idx="10"/>
          </p:nvPr>
        </p:nvSpPr>
        <p:spPr/>
        <p:txBody>
          <a:bodyPr/>
          <a:lstStyle/>
          <a:p>
            <a:r>
              <a:rPr lang="en-US" dirty="0"/>
              <a:t>workflow + settings</a:t>
            </a:r>
          </a:p>
          <a:p>
            <a:endParaRPr lang="en-US" dirty="0"/>
          </a:p>
        </p:txBody>
      </p:sp>
      <p:cxnSp>
        <p:nvCxnSpPr>
          <p:cNvPr id="14" name="Straight Connector 13"/>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051777" y="1879681"/>
            <a:ext cx="1257300" cy="977433"/>
            <a:chOff x="1219200" y="1879680"/>
            <a:chExt cx="1257300" cy="977433"/>
          </a:xfrm>
        </p:grpSpPr>
        <p:sp>
          <p:nvSpPr>
            <p:cNvPr id="16" name="TextBox 15"/>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17" name="Rectangle 16"/>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endParaRPr lang="en-US" sz="1200" dirty="0">
                <a:solidFill>
                  <a:schemeClr val="accent4"/>
                </a:solidFill>
              </a:endParaRPr>
            </a:p>
          </p:txBody>
        </p:sp>
      </p:grpSp>
      <p:sp>
        <p:nvSpPr>
          <p:cNvPr id="21" name="Oval 2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7" idx="0"/>
            <a:endCxn id="16"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endParaRPr lang="en-US" dirty="0"/>
          </a:p>
        </p:txBody>
      </p:sp>
      <p:cxnSp>
        <p:nvCxnSpPr>
          <p:cNvPr id="22" name="Straight Connector 21"/>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051777" y="1879681"/>
            <a:ext cx="1257300" cy="977433"/>
            <a:chOff x="1219200" y="1879680"/>
            <a:chExt cx="1257300" cy="977433"/>
          </a:xfrm>
        </p:grpSpPr>
        <p:sp>
          <p:nvSpPr>
            <p:cNvPr id="24" name="TextBox 2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25" name="Rectangle 2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endParaRPr lang="en-US" sz="1200" dirty="0">
                <a:solidFill>
                  <a:schemeClr val="accent4"/>
                </a:solidFill>
              </a:endParaRPr>
            </a:p>
          </p:txBody>
        </p:sp>
      </p:grpSp>
      <p:grpSp>
        <p:nvGrpSpPr>
          <p:cNvPr id="26" name="Group 25"/>
          <p:cNvGrpSpPr/>
          <p:nvPr/>
        </p:nvGrpSpPr>
        <p:grpSpPr>
          <a:xfrm>
            <a:off x="4726393" y="1879681"/>
            <a:ext cx="1257300" cy="977433"/>
            <a:chOff x="3429000" y="1879680"/>
            <a:chExt cx="1257300" cy="977433"/>
          </a:xfrm>
        </p:grpSpPr>
        <p:sp>
          <p:nvSpPr>
            <p:cNvPr id="27" name="TextBox 26"/>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endParaRPr lang="en-US" sz="2000" dirty="0">
                <a:solidFill>
                  <a:schemeClr val="tx2"/>
                </a:solidFill>
                <a:latin typeface="+mj-lt"/>
              </a:endParaRPr>
            </a:p>
          </p:txBody>
        </p:sp>
        <p:sp>
          <p:nvSpPr>
            <p:cNvPr id="28" name="Rectangle 2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endParaRPr lang="en-US" sz="1200" dirty="0">
                <a:solidFill>
                  <a:schemeClr val="accent4"/>
                </a:solidFill>
              </a:endParaRPr>
            </a:p>
          </p:txBody>
        </p:sp>
      </p:grpSp>
      <p:sp>
        <p:nvSpPr>
          <p:cNvPr id="33" name="Oval 32"/>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4"/>
            <a:endCxn id="3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4" idx="0"/>
            <a:endCxn id="2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7" idx="0"/>
            <a:endCxn id="27"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3964393" y="2585411"/>
            <a:ext cx="540000" cy="540000"/>
            <a:chOff x="2667000" y="2585411"/>
            <a:chExt cx="540000" cy="540000"/>
          </a:xfrm>
        </p:grpSpPr>
        <p:sp>
          <p:nvSpPr>
            <p:cNvPr id="47" name="Oval 4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5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endParaRPr lang="en-US" dirty="0"/>
          </a:p>
        </p:txBody>
      </p:sp>
      <p:cxnSp>
        <p:nvCxnSpPr>
          <p:cNvPr id="30" name="Straight Connector 29"/>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051777" y="1879681"/>
            <a:ext cx="1257300" cy="977433"/>
            <a:chOff x="1219200" y="1879680"/>
            <a:chExt cx="1257300" cy="977433"/>
          </a:xfrm>
        </p:grpSpPr>
        <p:sp>
          <p:nvSpPr>
            <p:cNvPr id="32" name="TextBox 31"/>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33" name="Rectangle 32"/>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endParaRPr lang="en-US" sz="1200" dirty="0">
                <a:solidFill>
                  <a:schemeClr val="accent4"/>
                </a:solidFill>
              </a:endParaRPr>
            </a:p>
          </p:txBody>
        </p:sp>
      </p:grpSp>
      <p:grpSp>
        <p:nvGrpSpPr>
          <p:cNvPr id="34" name="Group 33"/>
          <p:cNvGrpSpPr/>
          <p:nvPr/>
        </p:nvGrpSpPr>
        <p:grpSpPr>
          <a:xfrm>
            <a:off x="4726393" y="1879681"/>
            <a:ext cx="1257300" cy="977433"/>
            <a:chOff x="3429000" y="1879680"/>
            <a:chExt cx="1257300" cy="977433"/>
          </a:xfrm>
        </p:grpSpPr>
        <p:sp>
          <p:nvSpPr>
            <p:cNvPr id="36" name="TextBox 35"/>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endParaRPr lang="en-US" sz="2000" dirty="0">
                <a:solidFill>
                  <a:schemeClr val="tx2"/>
                </a:solidFill>
                <a:latin typeface="+mj-lt"/>
              </a:endParaRPr>
            </a:p>
          </p:txBody>
        </p:sp>
        <p:sp>
          <p:nvSpPr>
            <p:cNvPr id="38" name="Rectangle 3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endParaRPr lang="en-US" sz="1200" dirty="0">
                <a:solidFill>
                  <a:schemeClr val="accent4"/>
                </a:solidFill>
              </a:endParaRPr>
            </a:p>
          </p:txBody>
        </p:sp>
      </p:grpSp>
      <p:grpSp>
        <p:nvGrpSpPr>
          <p:cNvPr id="40" name="Group 39"/>
          <p:cNvGrpSpPr/>
          <p:nvPr/>
        </p:nvGrpSpPr>
        <p:grpSpPr>
          <a:xfrm>
            <a:off x="7630575" y="1879681"/>
            <a:ext cx="1257300" cy="977433"/>
            <a:chOff x="5576984" y="1879680"/>
            <a:chExt cx="1257300" cy="977433"/>
          </a:xfrm>
        </p:grpSpPr>
        <p:sp>
          <p:nvSpPr>
            <p:cNvPr id="41" name="TextBox 40"/>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endParaRPr lang="en-US" sz="2000" dirty="0">
                <a:solidFill>
                  <a:schemeClr val="accent5"/>
                </a:solidFill>
                <a:latin typeface="+mj-lt"/>
              </a:endParaRPr>
            </a:p>
          </p:txBody>
        </p:sp>
        <p:sp>
          <p:nvSpPr>
            <p:cNvPr id="42" name="Rectangle 41"/>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endParaRPr lang="en-US" sz="1200" dirty="0">
                <a:solidFill>
                  <a:schemeClr val="accent4"/>
                </a:solidFill>
              </a:endParaRPr>
            </a:p>
          </p:txBody>
        </p:sp>
      </p:grpSp>
      <p:sp>
        <p:nvSpPr>
          <p:cNvPr id="52" name="Oval 51"/>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2"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4" idx="4"/>
            <a:endCxn id="5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4"/>
            <a:endCxn id="5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2" idx="0"/>
            <a:endCxn id="32"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4" idx="0"/>
            <a:endCxn id="36"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6" idx="0"/>
            <a:endCxn id="41"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964393" y="2585411"/>
            <a:ext cx="540000" cy="540000"/>
            <a:chOff x="2667000" y="2585411"/>
            <a:chExt cx="540000" cy="540000"/>
          </a:xfrm>
        </p:grpSpPr>
        <p:sp>
          <p:nvSpPr>
            <p:cNvPr id="74" name="Oval 73"/>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76" name="Oval 75"/>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22072</TotalTime>
  <Words>1234</Words>
  <Application>Microsoft Office PowerPoint</Application>
  <PresentationFormat>Widescreen</PresentationFormat>
  <Paragraphs>308</Paragraphs>
  <Slides>22</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Calibri Light</vt:lpstr>
      <vt:lpstr>Cantarell</vt:lpstr>
      <vt:lpstr>Consolas</vt:lpstr>
      <vt:lpstr>FontAwesome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1881</cp:revision>
  <dcterms:created xsi:type="dcterms:W3CDTF">2006-08-16T00:00:00Z</dcterms:created>
  <dcterms:modified xsi:type="dcterms:W3CDTF">2014-07-07T15:38:02Z</dcterms:modified>
</cp:coreProperties>
</file>